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3" r:id="rId1"/>
  </p:sldMasterIdLst>
  <p:notesMasterIdLst>
    <p:notesMasterId r:id="rId14"/>
  </p:notesMasterIdLst>
  <p:handoutMasterIdLst>
    <p:handoutMasterId r:id="rId15"/>
  </p:handoutMasterIdLst>
  <p:sldIdLst>
    <p:sldId id="257" r:id="rId2"/>
    <p:sldId id="370" r:id="rId3"/>
    <p:sldId id="371" r:id="rId4"/>
    <p:sldId id="374" r:id="rId5"/>
    <p:sldId id="363" r:id="rId6"/>
    <p:sldId id="376" r:id="rId7"/>
    <p:sldId id="377" r:id="rId8"/>
    <p:sldId id="378" r:id="rId9"/>
    <p:sldId id="381" r:id="rId10"/>
    <p:sldId id="367" r:id="rId11"/>
    <p:sldId id="379" r:id="rId12"/>
    <p:sldId id="369" r:id="rId13"/>
  </p:sldIdLst>
  <p:sldSz cx="9144000" cy="6858000" type="screen4x3"/>
  <p:notesSz cx="6718300" cy="101219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p14:section name="Default Section" id="{6127075D-A587-4355-81C4-4C56AD8DE73B}">
          <p14:sldIdLst>
            <p14:sldId id="257"/>
          </p14:sldIdLst>
        </p14:section>
        <p14:section name="Introduction" id="{4A8E6984-A461-4309-B0FD-B9E735A9AA5F}">
          <p14:sldIdLst>
            <p14:sldId id="370"/>
          </p14:sldIdLst>
        </p14:section>
        <p14:section name="Data-driven modeling" id="{7D4F24DD-352F-485C-BD0F-87F670EA8E47}">
          <p14:sldIdLst>
            <p14:sldId id="371"/>
          </p14:sldIdLst>
        </p14:section>
        <p14:section name="Event-driven modeling" id="{9BC573A7-3877-495C-BC9A-2E519D612D9A}">
          <p14:sldIdLst>
            <p14:sldId id="374"/>
            <p14:sldId id="363"/>
            <p14:sldId id="376"/>
            <p14:sldId id="377"/>
            <p14:sldId id="378"/>
            <p14:sldId id="381"/>
            <p14:sldId id="367"/>
            <p14:sldId id="379"/>
            <p14:sldId id="3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719" autoAdjust="0"/>
  </p:normalViewPr>
  <p:slideViewPr>
    <p:cSldViewPr>
      <p:cViewPr>
        <p:scale>
          <a:sx n="70" d="100"/>
          <a:sy n="70" d="100"/>
        </p:scale>
        <p:origin x="-686" y="859"/>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7"/>
            <a:ext cx="2910854" cy="506731"/>
          </a:xfrm>
          <a:prstGeom prst="rect">
            <a:avLst/>
          </a:prstGeom>
          <a:noFill/>
          <a:ln w="9525">
            <a:noFill/>
            <a:miter lim="800000"/>
            <a:headEnd/>
            <a:tailEnd/>
          </a:ln>
          <a:effectLst/>
        </p:spPr>
        <p:txBody>
          <a:bodyPr vert="horz" wrap="square" lIns="92274" tIns="46137" rIns="92274" bIns="46137" numCol="1" anchor="t" anchorCtr="0" compatLnSpc="1">
            <a:prstTxWarp prst="textNoShape">
              <a:avLst/>
            </a:prstTxWarp>
          </a:bodyPr>
          <a:lstStyle>
            <a:lvl1pPr defTabSz="922769">
              <a:defRPr sz="1200"/>
            </a:lvl1pPr>
          </a:lstStyle>
          <a:p>
            <a:r>
              <a:rPr lang="en-US" smtClean="0"/>
              <a:t>Lecture 19 - Behavioral Models</a:t>
            </a:r>
            <a:endParaRPr lang="en-US"/>
          </a:p>
        </p:txBody>
      </p:sp>
      <p:sp>
        <p:nvSpPr>
          <p:cNvPr id="69635" name="Rectangle 3"/>
          <p:cNvSpPr>
            <a:spLocks noGrp="1" noChangeArrowheads="1"/>
          </p:cNvSpPr>
          <p:nvPr>
            <p:ph type="dt" sz="quarter" idx="1"/>
          </p:nvPr>
        </p:nvSpPr>
        <p:spPr bwMode="auto">
          <a:xfrm>
            <a:off x="3805911" y="7"/>
            <a:ext cx="2910854" cy="506731"/>
          </a:xfrm>
          <a:prstGeom prst="rect">
            <a:avLst/>
          </a:prstGeom>
          <a:noFill/>
          <a:ln w="9525">
            <a:noFill/>
            <a:miter lim="800000"/>
            <a:headEnd/>
            <a:tailEnd/>
          </a:ln>
          <a:effectLst/>
        </p:spPr>
        <p:txBody>
          <a:bodyPr vert="horz" wrap="square" lIns="92274" tIns="46137" rIns="92274" bIns="46137" numCol="1" anchor="t" anchorCtr="0" compatLnSpc="1">
            <a:prstTxWarp prst="textNoShape">
              <a:avLst/>
            </a:prstTxWarp>
          </a:bodyPr>
          <a:lstStyle>
            <a:lvl1pPr algn="r" defTabSz="922769">
              <a:defRPr sz="1200"/>
            </a:lvl1pPr>
          </a:lstStyle>
          <a:p>
            <a:r>
              <a:rPr lang="en-US" smtClean="0"/>
              <a:t>Saturday Apr 30, 2011</a:t>
            </a:r>
            <a:endParaRPr lang="en-US"/>
          </a:p>
        </p:txBody>
      </p:sp>
      <p:sp>
        <p:nvSpPr>
          <p:cNvPr id="69636" name="Rectangle 4"/>
          <p:cNvSpPr>
            <a:spLocks noGrp="1" noChangeArrowheads="1"/>
          </p:cNvSpPr>
          <p:nvPr>
            <p:ph type="ftr" sz="quarter" idx="2"/>
          </p:nvPr>
        </p:nvSpPr>
        <p:spPr bwMode="auto">
          <a:xfrm>
            <a:off x="0" y="9613581"/>
            <a:ext cx="2910854" cy="506731"/>
          </a:xfrm>
          <a:prstGeom prst="rect">
            <a:avLst/>
          </a:prstGeom>
          <a:noFill/>
          <a:ln w="9525">
            <a:noFill/>
            <a:miter lim="800000"/>
            <a:headEnd/>
            <a:tailEnd/>
          </a:ln>
          <a:effectLst/>
        </p:spPr>
        <p:txBody>
          <a:bodyPr vert="horz" wrap="square" lIns="92274" tIns="46137" rIns="92274" bIns="46137" numCol="1" anchor="b" anchorCtr="0" compatLnSpc="1">
            <a:prstTxWarp prst="textNoShape">
              <a:avLst/>
            </a:prstTxWarp>
          </a:bodyPr>
          <a:lstStyle>
            <a:lvl1pPr defTabSz="922769">
              <a:defRPr sz="12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81"/>
            <a:ext cx="2910854" cy="506731"/>
          </a:xfrm>
          <a:prstGeom prst="rect">
            <a:avLst/>
          </a:prstGeom>
          <a:noFill/>
          <a:ln w="9525">
            <a:noFill/>
            <a:miter lim="800000"/>
            <a:headEnd/>
            <a:tailEnd/>
          </a:ln>
          <a:effectLst/>
        </p:spPr>
        <p:txBody>
          <a:bodyPr vert="horz" wrap="square" lIns="92274" tIns="46137" rIns="92274" bIns="46137" numCol="1" anchor="b" anchorCtr="0" compatLnSpc="1">
            <a:prstTxWarp prst="textNoShape">
              <a:avLst/>
            </a:prstTxWarp>
          </a:bodyPr>
          <a:lstStyle>
            <a:lvl1pPr algn="r" defTabSz="922769">
              <a:defRPr sz="1200"/>
            </a:lvl1pPr>
          </a:lstStyle>
          <a:p>
            <a:fld id="{FCC9BE4C-DB34-4927-840B-7FF8C2387A2D}" type="slidenum">
              <a:rPr lang="en-US"/>
              <a:pPr/>
              <a:t>‹#›</a:t>
            </a:fld>
            <a:endParaRPr lang="en-US"/>
          </a:p>
        </p:txBody>
      </p:sp>
    </p:spTree>
    <p:extLst>
      <p:ext uri="{BB962C8B-B14F-4D97-AF65-F5344CB8AC3E}">
        <p14:creationId xmlns:p14="http://schemas.microsoft.com/office/powerpoint/2010/main" val="2543721006"/>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7"/>
            <a:ext cx="2910854" cy="506731"/>
          </a:xfrm>
          <a:prstGeom prst="rect">
            <a:avLst/>
          </a:prstGeom>
          <a:noFill/>
          <a:ln w="9525">
            <a:noFill/>
            <a:miter lim="800000"/>
            <a:headEnd/>
            <a:tailEnd/>
          </a:ln>
        </p:spPr>
        <p:txBody>
          <a:bodyPr vert="horz" wrap="square" lIns="92274" tIns="46137" rIns="92274" bIns="46137" numCol="1" anchor="t" anchorCtr="0" compatLnSpc="1">
            <a:prstTxWarp prst="textNoShape">
              <a:avLst/>
            </a:prstTxWarp>
          </a:bodyPr>
          <a:lstStyle>
            <a:lvl1pPr defTabSz="922769">
              <a:defRPr sz="1200"/>
            </a:lvl1pPr>
          </a:lstStyle>
          <a:p>
            <a:r>
              <a:rPr lang="en-US" smtClean="0"/>
              <a:t>Lecture 19 - Behavioral Models</a:t>
            </a:r>
            <a:endParaRPr lang="en-US"/>
          </a:p>
        </p:txBody>
      </p:sp>
      <p:sp>
        <p:nvSpPr>
          <p:cNvPr id="4099" name="Rectangle 3"/>
          <p:cNvSpPr>
            <a:spLocks noGrp="1" noChangeArrowheads="1"/>
          </p:cNvSpPr>
          <p:nvPr>
            <p:ph type="dt" idx="1"/>
          </p:nvPr>
        </p:nvSpPr>
        <p:spPr bwMode="auto">
          <a:xfrm>
            <a:off x="3807446" y="7"/>
            <a:ext cx="2910854" cy="506731"/>
          </a:xfrm>
          <a:prstGeom prst="rect">
            <a:avLst/>
          </a:prstGeom>
          <a:noFill/>
          <a:ln w="9525">
            <a:noFill/>
            <a:miter lim="800000"/>
            <a:headEnd/>
            <a:tailEnd/>
          </a:ln>
        </p:spPr>
        <p:txBody>
          <a:bodyPr vert="horz" wrap="square" lIns="92274" tIns="46137" rIns="92274" bIns="46137" numCol="1" anchor="t" anchorCtr="0" compatLnSpc="1">
            <a:prstTxWarp prst="textNoShape">
              <a:avLst/>
            </a:prstTxWarp>
          </a:bodyPr>
          <a:lstStyle>
            <a:lvl1pPr algn="r" defTabSz="922769">
              <a:defRPr sz="1200"/>
            </a:lvl1pPr>
          </a:lstStyle>
          <a:p>
            <a:r>
              <a:rPr lang="en-US" smtClean="0"/>
              <a:t>Saturday Apr 30,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61" y="4807585"/>
            <a:ext cx="4928187" cy="4555811"/>
          </a:xfrm>
          <a:prstGeom prst="rect">
            <a:avLst/>
          </a:prstGeom>
          <a:noFill/>
          <a:ln w="9525">
            <a:noFill/>
            <a:miter lim="800000"/>
            <a:headEnd/>
            <a:tailEnd/>
          </a:ln>
        </p:spPr>
        <p:txBody>
          <a:bodyPr vert="horz" wrap="square" lIns="92274" tIns="46137" rIns="92274" bIns="46137"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615174"/>
            <a:ext cx="2910854" cy="506731"/>
          </a:xfrm>
          <a:prstGeom prst="rect">
            <a:avLst/>
          </a:prstGeom>
          <a:noFill/>
          <a:ln w="9525">
            <a:noFill/>
            <a:miter lim="800000"/>
            <a:headEnd/>
            <a:tailEnd/>
          </a:ln>
        </p:spPr>
        <p:txBody>
          <a:bodyPr vert="horz" wrap="square" lIns="92274" tIns="46137" rIns="92274" bIns="46137" numCol="1" anchor="b" anchorCtr="0" compatLnSpc="1">
            <a:prstTxWarp prst="textNoShape">
              <a:avLst/>
            </a:prstTxWarp>
          </a:bodyPr>
          <a:lstStyle>
            <a:lvl1pPr defTabSz="922769">
              <a:defRPr sz="12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4"/>
            <a:ext cx="2910854" cy="506731"/>
          </a:xfrm>
          <a:prstGeom prst="rect">
            <a:avLst/>
          </a:prstGeom>
          <a:noFill/>
          <a:ln w="9525">
            <a:noFill/>
            <a:miter lim="800000"/>
            <a:headEnd/>
            <a:tailEnd/>
          </a:ln>
        </p:spPr>
        <p:txBody>
          <a:bodyPr vert="horz" wrap="square" lIns="92274" tIns="46137" rIns="92274" bIns="46137" numCol="1" anchor="b" anchorCtr="0" compatLnSpc="1">
            <a:prstTxWarp prst="textNoShape">
              <a:avLst/>
            </a:prstTxWarp>
          </a:bodyPr>
          <a:lstStyle>
            <a:lvl1pPr algn="r" defTabSz="922769">
              <a:defRPr sz="1200"/>
            </a:lvl1pPr>
          </a:lstStyle>
          <a:p>
            <a:fld id="{038339ED-2296-4DD2-8DDA-3E9131096126}" type="slidenum">
              <a:rPr lang="en-US"/>
              <a:pPr/>
              <a:t>‹#›</a:t>
            </a:fld>
            <a:endParaRPr lang="en-US"/>
          </a:p>
        </p:txBody>
      </p:sp>
    </p:spTree>
    <p:extLst>
      <p:ext uri="{BB962C8B-B14F-4D97-AF65-F5344CB8AC3E}">
        <p14:creationId xmlns:p14="http://schemas.microsoft.com/office/powerpoint/2010/main" val="192763155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61" y="4807585"/>
            <a:ext cx="4928187" cy="4555811"/>
          </a:xfrm>
          <a:prstGeom prst="rect">
            <a:avLst/>
          </a:prstGeom>
          <a:solidFill>
            <a:srgbClr val="FFFFFF"/>
          </a:solidFill>
          <a:ln>
            <a:solidFill>
              <a:srgbClr val="000000"/>
            </a:solidFill>
            <a:miter lim="800000"/>
            <a:headEnd/>
            <a:tailEnd/>
          </a:ln>
        </p:spPr>
        <p:txBody>
          <a:bodyPr lIns="92274" tIns="46137" rIns="92274" bIns="46137"/>
          <a:lstStyle/>
          <a:p>
            <a:endParaRPr lang="en-US"/>
          </a:p>
        </p:txBody>
      </p:sp>
      <p:sp>
        <p:nvSpPr>
          <p:cNvPr id="5" name="Date Placeholder 4"/>
          <p:cNvSpPr>
            <a:spLocks noGrp="1"/>
          </p:cNvSpPr>
          <p:nvPr>
            <p:ph type="dt" idx="10"/>
          </p:nvPr>
        </p:nvSpPr>
        <p:spPr/>
        <p:txBody>
          <a:bodyPr/>
          <a:lstStyle/>
          <a:p>
            <a:r>
              <a:rPr lang="en-US" smtClean="0"/>
              <a:t>Saturday Apr 30, 2011</a:t>
            </a:r>
            <a:endParaRPr lang="en-US"/>
          </a:p>
        </p:txBody>
      </p:sp>
      <p:sp>
        <p:nvSpPr>
          <p:cNvPr id="6" name="Footer Placeholder 5"/>
          <p:cNvSpPr>
            <a:spLocks noGrp="1"/>
          </p:cNvSpPr>
          <p:nvPr>
            <p:ph type="ftr" sz="quarter" idx="11"/>
          </p:nvPr>
        </p:nvSpPr>
        <p:spPr/>
        <p:txBody>
          <a:bodyPr/>
          <a:lstStyle/>
          <a:p>
            <a:r>
              <a:rPr lang="en-US" smtClean="0"/>
              <a:t>SWE 205: Introduction to Software Engineering</a:t>
            </a:r>
            <a:endParaRPr lang="en-US"/>
          </a:p>
        </p:txBody>
      </p:sp>
      <p:sp>
        <p:nvSpPr>
          <p:cNvPr id="8" name="Header Placeholder 7"/>
          <p:cNvSpPr>
            <a:spLocks noGrp="1"/>
          </p:cNvSpPr>
          <p:nvPr>
            <p:ph type="hdr" sz="quarter" idx="12"/>
          </p:nvPr>
        </p:nvSpPr>
        <p:spPr/>
        <p:txBody>
          <a:bodyPr/>
          <a:lstStyle/>
          <a:p>
            <a:r>
              <a:rPr lang="en-US" smtClean="0"/>
              <a:t>Lecture 19 - Behavioral Models</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r>
              <a:rPr lang="en-US" smtClean="0"/>
              <a:t>Lecture 19 - Behavioral Models</a:t>
            </a:r>
            <a:endParaRPr lang="en-US"/>
          </a:p>
        </p:txBody>
      </p:sp>
      <p:sp>
        <p:nvSpPr>
          <p:cNvPr id="5" name="Date Placeholder 4"/>
          <p:cNvSpPr>
            <a:spLocks noGrp="1"/>
          </p:cNvSpPr>
          <p:nvPr>
            <p:ph type="dt" idx="11"/>
          </p:nvPr>
        </p:nvSpPr>
        <p:spPr/>
        <p:txBody>
          <a:bodyPr/>
          <a:lstStyle/>
          <a:p>
            <a:r>
              <a:rPr lang="en-US" smtClean="0"/>
              <a:t>Saturday Apr 30,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Slide Number Placeholder 6"/>
          <p:cNvSpPr>
            <a:spLocks noGrp="1"/>
          </p:cNvSpPr>
          <p:nvPr>
            <p:ph type="sldNum" sz="quarter" idx="13"/>
          </p:nvPr>
        </p:nvSpPr>
        <p:spPr/>
        <p:txBody>
          <a:bodyPr/>
          <a:lstStyle/>
          <a:p>
            <a:fld id="{038339ED-2296-4DD2-8DDA-3E9131096126}" type="slidenum">
              <a:rPr lang="en-US" smtClean="0"/>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val="34463768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val="39025251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val="25266683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val="17627078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Tree>
    <p:extLst>
      <p:ext uri="{BB962C8B-B14F-4D97-AF65-F5344CB8AC3E}">
        <p14:creationId xmlns:p14="http://schemas.microsoft.com/office/powerpoint/2010/main"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Tree>
    <p:extLst>
      <p:ext uri="{BB962C8B-B14F-4D97-AF65-F5344CB8AC3E}">
        <p14:creationId xmlns:p14="http://schemas.microsoft.com/office/powerpoint/2010/main"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Narrow">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traight Connector 28"/>
          <p:cNvSpPr>
            <a:spLocks noChangeShapeType="1"/>
          </p:cNvSpPr>
          <p:nvPr/>
        </p:nvSpPr>
        <p:spPr bwMode="auto">
          <a:xfrm>
            <a:off x="457200" y="8001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2" name="Title 1"/>
          <p:cNvSpPr>
            <a:spLocks noGrp="1"/>
          </p:cNvSpPr>
          <p:nvPr>
            <p:ph type="title"/>
          </p:nvPr>
        </p:nvSpPr>
        <p:spPr>
          <a:xfrm>
            <a:off x="457200" y="304800"/>
            <a:ext cx="8229600" cy="533400"/>
          </a:xfrm>
        </p:spPr>
        <p:txBody>
          <a:bodyPr/>
          <a:lstStyle/>
          <a:p>
            <a:r>
              <a:rPr lang="en-US" smtClean="0"/>
              <a:t>Click to edit Master title style</a:t>
            </a:r>
            <a:endParaRPr lang="en-US"/>
          </a:p>
        </p:txBody>
      </p:sp>
    </p:spTree>
    <p:extLst>
      <p:ext uri="{BB962C8B-B14F-4D97-AF65-F5344CB8AC3E}">
        <p14:creationId xmlns:p14="http://schemas.microsoft.com/office/powerpoint/2010/main" val="397452796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a:noFill/>
              </a14:hiddenFill>
            </a:ext>
          </a:extLst>
        </p:spPr>
        <p:txBody>
          <a:bodyPr/>
          <a:lstStyle/>
          <a:p>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smtClean="0"/>
              <a:t>Lecture </a:t>
            </a:r>
            <a:r>
              <a:rPr lang="en-US" smtClean="0"/>
              <a:t>– 16</a:t>
            </a:r>
            <a:r>
              <a:rPr lang="en-US" dirty="0" smtClean="0"/>
              <a:t/>
            </a:r>
            <a:br>
              <a:rPr lang="en-US" dirty="0" smtClean="0"/>
            </a:br>
            <a:r>
              <a:rPr lang="en-US" sz="2200" dirty="0" smtClean="0"/>
              <a:t>System Modeling&gt;</a:t>
            </a:r>
            <a:r>
              <a:rPr lang="en-US" dirty="0" smtClean="0"/>
              <a:t> Behavioral Models</a:t>
            </a:r>
            <a:br>
              <a:rPr lang="en-US" dirty="0" smtClean="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smtClean="0"/>
              <a:t>SWE 205 - Introduction to Software Engineering</a:t>
            </a:r>
            <a:endParaRPr lang="en-US" sz="1600" dirty="0"/>
          </a:p>
        </p:txBody>
      </p:sp>
      <p:sp>
        <p:nvSpPr>
          <p:cNvPr id="4" name="Content Placeholder 3"/>
          <p:cNvSpPr>
            <a:spLocks noGrp="1"/>
          </p:cNvSpPr>
          <p:nvPr>
            <p:ph sz="quarter" idx="13"/>
          </p:nvPr>
        </p:nvSpPr>
        <p:spPr/>
        <p:txBody>
          <a:bodyPr/>
          <a:lstStyle/>
          <a:p>
            <a:r>
              <a:rPr lang="en-GB" dirty="0" smtClean="0"/>
              <a:t>Data-driven modelling</a:t>
            </a:r>
          </a:p>
          <a:p>
            <a:r>
              <a:rPr lang="en-GB" dirty="0" smtClean="0"/>
              <a:t>Event-driven modelling</a:t>
            </a:r>
          </a:p>
          <a:p>
            <a:pPr lvl="1"/>
            <a:r>
              <a:rPr lang="en-GB" dirty="0" smtClean="0"/>
              <a:t>State diagram</a:t>
            </a:r>
          </a:p>
        </p:txBody>
      </p:sp>
      <p:grpSp>
        <p:nvGrpSpPr>
          <p:cNvPr id="5" name="Group 4"/>
          <p:cNvGrpSpPr/>
          <p:nvPr/>
        </p:nvGrpSpPr>
        <p:grpSpPr>
          <a:xfrm rot="21435743">
            <a:off x="5784963" y="4070303"/>
            <a:ext cx="2774069" cy="1739592"/>
            <a:chOff x="5203650" y="328004"/>
            <a:chExt cx="3570236" cy="2238858"/>
          </a:xfrm>
        </p:grpSpPr>
        <p:sp>
          <p:nvSpPr>
            <p:cNvPr id="6" name="Horizontal Scroll 5"/>
            <p:cNvSpPr/>
            <p:nvPr/>
          </p:nvSpPr>
          <p:spPr>
            <a:xfrm>
              <a:off x="6131799" y="638503"/>
              <a:ext cx="2642087"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5400" dirty="0" smtClean="0"/>
                <a:t>5.4</a:t>
              </a:r>
              <a:endParaRPr lang="en-US" sz="5400" dirty="0"/>
            </a:p>
          </p:txBody>
        </p:sp>
        <p:pic>
          <p:nvPicPr>
            <p:cNvPr id="7"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5.16 MWOvenStateDiag.eps"/>
          <p:cNvPicPr>
            <a:picLocks noChangeAspect="1"/>
          </p:cNvPicPr>
          <p:nvPr/>
        </p:nvPicPr>
        <p:blipFill>
          <a:blip r:embed="rId2">
            <a:duotone>
              <a:prstClr val="black"/>
              <a:schemeClr val="tx2">
                <a:tint val="45000"/>
                <a:satMod val="400000"/>
              </a:schemeClr>
            </a:duotone>
          </a:blip>
          <a:stretch>
            <a:fillRect/>
          </a:stretch>
        </p:blipFill>
        <p:spPr>
          <a:xfrm>
            <a:off x="152400" y="1066800"/>
            <a:ext cx="8839200" cy="5370157"/>
          </a:xfrm>
          <a:prstGeom prst="rect">
            <a:avLst/>
          </a:prstGeom>
        </p:spPr>
      </p:pic>
      <p:sp>
        <p:nvSpPr>
          <p:cNvPr id="2" name="Title 1"/>
          <p:cNvSpPr>
            <a:spLocks noGrp="1"/>
          </p:cNvSpPr>
          <p:nvPr>
            <p:ph type="title"/>
          </p:nvPr>
        </p:nvSpPr>
        <p:spPr/>
        <p:txBody>
          <a:bodyPr/>
          <a:lstStyle/>
          <a:p>
            <a:r>
              <a:rPr lang="en-US" dirty="0" err="1" smtClean="0"/>
              <a:t>Superstate</a:t>
            </a:r>
            <a:r>
              <a:rPr lang="en-US" dirty="0" smtClean="0"/>
              <a:t> - microwave oven operation</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10</a:t>
            </a:fld>
            <a:endParaRPr lang="en-US"/>
          </a:p>
        </p:txBody>
      </p:sp>
      <p:sp>
        <p:nvSpPr>
          <p:cNvPr id="6" name="Rounded Rectangle 5"/>
          <p:cNvSpPr/>
          <p:nvPr/>
        </p:nvSpPr>
        <p:spPr>
          <a:xfrm>
            <a:off x="6248400" y="2667000"/>
            <a:ext cx="1447800" cy="1295400"/>
          </a:xfrm>
          <a:prstGeom prst="round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B"/>
          <p:cNvSpPr/>
          <p:nvPr/>
        </p:nvSpPr>
        <p:spPr>
          <a:xfrm>
            <a:off x="12700" y="6718300"/>
            <a:ext cx="64262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12</a:t>
            </a:r>
            <a:endParaRPr lang="en-US" sz="1400" b="1">
              <a:solidFill>
                <a:srgbClr val="FFFFFF"/>
              </a:solidFill>
            </a:endParaRPr>
          </a:p>
        </p:txBody>
      </p:sp>
      <p:sp>
        <p:nvSpPr>
          <p:cNvPr id="1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3"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4"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p:txBody>
          <a:bodyPr/>
          <a:lstStyle/>
          <a:p>
            <a:r>
              <a:rPr lang="en-US" dirty="0" err="1" smtClean="0"/>
              <a:t>Superstate</a:t>
            </a:r>
            <a:r>
              <a:rPr lang="en-US" dirty="0" smtClean="0"/>
              <a:t> - microwave oven operation</a:t>
            </a:r>
          </a:p>
        </p:txBody>
      </p:sp>
      <p:sp>
        <p:nvSpPr>
          <p:cNvPr id="5" name="Slide Number Placeholder 4"/>
          <p:cNvSpPr>
            <a:spLocks noGrp="1"/>
          </p:cNvSpPr>
          <p:nvPr>
            <p:ph type="sldNum" sz="quarter" idx="12"/>
          </p:nvPr>
        </p:nvSpPr>
        <p:spPr/>
        <p:txBody>
          <a:bodyPr/>
          <a:lstStyle/>
          <a:p>
            <a:pPr>
              <a:defRPr/>
            </a:pPr>
            <a:fld id="{964AD586-7C25-0244-A129-E014CC0A164A}" type="slidenum">
              <a:rPr lang="en-US" smtClean="0"/>
              <a:pPr>
                <a:defRPr/>
              </a:pPr>
              <a:t>11</a:t>
            </a:fld>
            <a:endParaRPr lang="en-US"/>
          </a:p>
        </p:txBody>
      </p:sp>
      <p:pic>
        <p:nvPicPr>
          <p:cNvPr id="4" name="Picture 3" descr="5.18 Operate-state-mc.eps"/>
          <p:cNvPicPr>
            <a:picLocks noChangeAspect="1"/>
          </p:cNvPicPr>
          <p:nvPr/>
        </p:nvPicPr>
        <p:blipFill>
          <a:blip r:embed="rId2">
            <a:duotone>
              <a:prstClr val="black"/>
              <a:schemeClr val="tx2">
                <a:tint val="45000"/>
                <a:satMod val="400000"/>
              </a:schemeClr>
            </a:duotone>
          </a:blip>
          <a:stretch>
            <a:fillRect/>
          </a:stretch>
        </p:blipFill>
        <p:spPr>
          <a:xfrm>
            <a:off x="1295400" y="1219200"/>
            <a:ext cx="6553200" cy="5267289"/>
          </a:xfrm>
          <a:prstGeom prst="rect">
            <a:avLst/>
          </a:prstGeom>
        </p:spPr>
      </p:pic>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70739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12</a:t>
            </a:r>
            <a:endParaRPr lang="en-US" sz="1400" b="1">
              <a:solidFill>
                <a:srgbClr val="FFFFFF"/>
              </a:solidFill>
            </a:endParaRPr>
          </a:p>
        </p:txBody>
      </p:sp>
      <p:sp>
        <p:nvSpPr>
          <p:cNvPr id="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1"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2"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4" name="Content Placeholder 3"/>
          <p:cNvSpPr>
            <a:spLocks noGrp="1"/>
          </p:cNvSpPr>
          <p:nvPr>
            <p:ph sz="quarter" idx="1"/>
          </p:nvPr>
        </p:nvSpPr>
        <p:spPr/>
        <p:txBody>
          <a:bodyPr/>
          <a:lstStyle/>
          <a:p>
            <a:r>
              <a:rPr lang="en-GB" dirty="0" smtClean="0"/>
              <a:t>Different diagrams can be used to model different aspects in the software systems </a:t>
            </a:r>
          </a:p>
          <a:p>
            <a:endParaRPr lang="en-GB" dirty="0" smtClean="0"/>
          </a:p>
          <a:p>
            <a:r>
              <a:rPr lang="en-GB" dirty="0" smtClean="0"/>
              <a:t>Behavioural models are used to describe the overall behaviour of a system.</a:t>
            </a:r>
          </a:p>
          <a:p>
            <a:endParaRPr lang="en-GB" dirty="0" smtClean="0"/>
          </a:p>
          <a:p>
            <a:r>
              <a:rPr lang="en-US" dirty="0" smtClean="0"/>
              <a:t>Event-driven modeling represents the systems as states and shows how do these states get changes with events.</a:t>
            </a:r>
          </a:p>
          <a:p>
            <a:pPr lvl="1"/>
            <a:r>
              <a:rPr lang="en-US" dirty="0" smtClean="0"/>
              <a:t>Model: state diagram</a:t>
            </a:r>
          </a:p>
        </p:txBody>
      </p:sp>
      <p:sp>
        <p:nvSpPr>
          <p:cNvPr id="3" name="Slide Number Placeholder 2"/>
          <p:cNvSpPr>
            <a:spLocks noGrp="1"/>
          </p:cNvSpPr>
          <p:nvPr>
            <p:ph type="sldNum" sz="quarter" idx="12"/>
          </p:nvPr>
        </p:nvSpPr>
        <p:spPr/>
        <p:txBody>
          <a:bodyPr/>
          <a:lstStyle/>
          <a:p>
            <a:fld id="{E6EFA536-BF07-417E-9D69-F23A20C07272}" type="slidenum">
              <a:rPr lang="en-US" smtClean="0"/>
              <a:pPr/>
              <a:t>12</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77216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Behavioral models</a:t>
            </a:r>
            <a:endParaRPr lang="en-US" dirty="0"/>
          </a:p>
        </p:txBody>
      </p:sp>
      <p:sp>
        <p:nvSpPr>
          <p:cNvPr id="3" name="Content Placeholder 2"/>
          <p:cNvSpPr>
            <a:spLocks noGrp="1"/>
          </p:cNvSpPr>
          <p:nvPr>
            <p:ph sz="quarter" idx="1"/>
          </p:nvPr>
        </p:nvSpPr>
        <p:spPr/>
        <p:txBody>
          <a:bodyPr/>
          <a:lstStyle/>
          <a:p>
            <a:r>
              <a:rPr lang="en-US" dirty="0" smtClean="0"/>
              <a:t>Behavioral models are models of the dynamic behavior of a system as it is executing.  They show what happens or what is supposed to happen when a system responds to a </a:t>
            </a:r>
            <a:r>
              <a:rPr lang="en-US" b="1" dirty="0" smtClean="0"/>
              <a:t>stimulus</a:t>
            </a:r>
            <a:r>
              <a:rPr lang="en-US" dirty="0" smtClean="0"/>
              <a:t> from its environment. </a:t>
            </a:r>
          </a:p>
          <a:p>
            <a:r>
              <a:rPr lang="en-US" dirty="0" smtClean="0"/>
              <a:t>You can think of these stimuli as being of two types:</a:t>
            </a:r>
            <a:endParaRPr lang="en-GB" dirty="0" smtClean="0"/>
          </a:p>
          <a:p>
            <a:pPr lvl="1"/>
            <a:r>
              <a:rPr lang="en-US" b="1" dirty="0" smtClean="0">
                <a:solidFill>
                  <a:srgbClr val="FF0000"/>
                </a:solidFill>
              </a:rPr>
              <a:t>Data:</a:t>
            </a:r>
            <a:r>
              <a:rPr lang="en-US" dirty="0" smtClean="0">
                <a:solidFill>
                  <a:srgbClr val="FF0000"/>
                </a:solidFill>
              </a:rPr>
              <a:t> </a:t>
            </a:r>
            <a:r>
              <a:rPr lang="en-US" dirty="0" smtClean="0"/>
              <a:t>Some data arrives that has to be processed by the system.</a:t>
            </a:r>
            <a:endParaRPr lang="en-GB" dirty="0" smtClean="0"/>
          </a:p>
          <a:p>
            <a:pPr lvl="1"/>
            <a:r>
              <a:rPr lang="en-US" b="1" dirty="0" smtClean="0">
                <a:solidFill>
                  <a:srgbClr val="FF0000"/>
                </a:solidFill>
              </a:rPr>
              <a:t>Events:</a:t>
            </a:r>
            <a:r>
              <a:rPr lang="en-US" dirty="0" smtClean="0">
                <a:solidFill>
                  <a:srgbClr val="FF0000"/>
                </a:solidFill>
              </a:rPr>
              <a:t> </a:t>
            </a:r>
            <a:r>
              <a:rPr lang="en-US" dirty="0" smtClean="0"/>
              <a:t>Some event happens that triggers system processing. Events may have associated data, although this is not always the case.</a:t>
            </a:r>
            <a:endParaRPr lang="en-GB" dirty="0" smtClean="0"/>
          </a:p>
          <a:p>
            <a:endParaRPr lang="en-US" dirty="0"/>
          </a:p>
        </p:txBody>
      </p:sp>
      <p:sp>
        <p:nvSpPr>
          <p:cNvPr id="4" name="Slide Number Placeholder 3"/>
          <p:cNvSpPr>
            <a:spLocks noGrp="1"/>
          </p:cNvSpPr>
          <p:nvPr>
            <p:ph type="sldNum" sz="quarter" idx="12"/>
          </p:nvPr>
        </p:nvSpPr>
        <p:spPr/>
        <p:txBody>
          <a:bodyPr/>
          <a:lstStyle/>
          <a:p>
            <a:pPr>
              <a:defRPr/>
            </a:pPr>
            <a:fld id="{DEC9DA09-039A-A841-BA90-58CFCFBF8E01}" type="slidenum">
              <a:rPr lang="en-US" smtClean="0"/>
              <a:pPr>
                <a:defRPr/>
              </a:pPr>
              <a:t>2</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12700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Introduction</a:t>
            </a:r>
            <a:endParaRPr lang="en-US" sz="1400" u="sng">
              <a:solidFill>
                <a:srgbClr val="17375E"/>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63564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Event-driven modeling</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Data-driven modeling</a:t>
            </a:r>
            <a:endParaRPr lang="en-US" dirty="0"/>
          </a:p>
        </p:txBody>
      </p:sp>
      <p:sp>
        <p:nvSpPr>
          <p:cNvPr id="3" name="Content Placeholder 2"/>
          <p:cNvSpPr>
            <a:spLocks noGrp="1"/>
          </p:cNvSpPr>
          <p:nvPr>
            <p:ph sz="quarter" idx="1"/>
          </p:nvPr>
        </p:nvSpPr>
        <p:spPr/>
        <p:txBody>
          <a:bodyPr/>
          <a:lstStyle/>
          <a:p>
            <a:r>
              <a:rPr lang="en-US" sz="2400" dirty="0" smtClean="0"/>
              <a:t>Many business systems are data-processing systems that are primarily driven by data. They are controlled by the data input to the system, with relatively little external event processing.</a:t>
            </a:r>
          </a:p>
          <a:p>
            <a:r>
              <a:rPr lang="en-US" sz="2400" b="1" dirty="0" smtClean="0"/>
              <a:t>Data-driven models</a:t>
            </a:r>
            <a:r>
              <a:rPr lang="en-US" sz="2400" dirty="0" smtClean="0"/>
              <a:t> show the sequence of actions involved in processing input data and generating an associated output.</a:t>
            </a:r>
          </a:p>
          <a:p>
            <a:pPr lvl="1"/>
            <a:r>
              <a:rPr lang="en-US" sz="2400" dirty="0" smtClean="0"/>
              <a:t>Data-flow diagrams; or</a:t>
            </a:r>
          </a:p>
          <a:p>
            <a:pPr lvl="1"/>
            <a:r>
              <a:rPr lang="en-US" sz="2400" dirty="0" smtClean="0"/>
              <a:t>Activity diagrams; or</a:t>
            </a:r>
          </a:p>
          <a:p>
            <a:pPr lvl="1"/>
            <a:r>
              <a:rPr lang="en-US" sz="2400" dirty="0" smtClean="0"/>
              <a:t>Sequence diagrams</a:t>
            </a:r>
            <a:endParaRPr lang="en-US" sz="1800" dirty="0" smtClean="0"/>
          </a:p>
          <a:p>
            <a:r>
              <a:rPr lang="en-US" sz="2400" dirty="0" smtClean="0"/>
              <a:t>They are particularly useful during the analysis of requirements as they can be used to show end-to-end processing in a system. </a:t>
            </a:r>
            <a:endParaRPr lang="en-US" sz="2400" dirty="0"/>
          </a:p>
        </p:txBody>
      </p:sp>
      <p:sp>
        <p:nvSpPr>
          <p:cNvPr id="4" name="Slide Number Placeholder 3"/>
          <p:cNvSpPr>
            <a:spLocks noGrp="1"/>
          </p:cNvSpPr>
          <p:nvPr>
            <p:ph type="sldNum" sz="quarter" idx="12"/>
          </p:nvPr>
        </p:nvSpPr>
        <p:spPr/>
        <p:txBody>
          <a:bodyPr/>
          <a:lstStyle/>
          <a:p>
            <a:pPr>
              <a:defRPr/>
            </a:pPr>
            <a:fld id="{DEC9DA09-039A-A841-BA90-58CFCFBF8E01}" type="slidenum">
              <a:rPr lang="en-US" smtClean="0"/>
              <a:pPr>
                <a:defRPr/>
              </a:pPr>
              <a:t>3</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19050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82312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Data-driven modeling</a:t>
            </a:r>
            <a:endParaRPr lang="en-US" sz="1400" u="sng">
              <a:solidFill>
                <a:srgbClr val="17375E"/>
              </a:solidFill>
            </a:endParaRPr>
          </a:p>
        </p:txBody>
      </p:sp>
      <p:sp>
        <p:nvSpPr>
          <p:cNvPr id="13" name="section4"/>
          <p:cNvSpPr/>
          <p:nvPr/>
        </p:nvSpPr>
        <p:spPr>
          <a:xfrm>
            <a:off x="3098800" y="0"/>
            <a:ext cx="1635644"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Event-driven modeling</a:t>
            </a:r>
            <a:endParaRPr lang="en-US" sz="1200">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Event-driven modeling</a:t>
            </a:r>
            <a:endParaRPr lang="en-US" dirty="0"/>
          </a:p>
        </p:txBody>
      </p:sp>
      <p:sp>
        <p:nvSpPr>
          <p:cNvPr id="5" name="Content Placeholder 4"/>
          <p:cNvSpPr>
            <a:spLocks noGrp="1"/>
          </p:cNvSpPr>
          <p:nvPr>
            <p:ph sz="quarter" idx="1"/>
          </p:nvPr>
        </p:nvSpPr>
        <p:spPr/>
        <p:txBody>
          <a:bodyPr/>
          <a:lstStyle/>
          <a:p>
            <a:r>
              <a:rPr lang="en-US" dirty="0" smtClean="0"/>
              <a:t>Real-time systems are often </a:t>
            </a:r>
            <a:br>
              <a:rPr lang="en-US" dirty="0" smtClean="0"/>
            </a:br>
            <a:r>
              <a:rPr lang="en-US" dirty="0" smtClean="0"/>
              <a:t>event-driven, with minimal data </a:t>
            </a:r>
            <a:br>
              <a:rPr lang="en-US" dirty="0" smtClean="0"/>
            </a:br>
            <a:r>
              <a:rPr lang="en-US" dirty="0" smtClean="0"/>
              <a:t>processing. For example, a landline phone switching system responds to events such as ‘receiver off hook’ bygenerating a dial tone.</a:t>
            </a:r>
          </a:p>
          <a:p>
            <a:endParaRPr lang="en-US" dirty="0" smtClean="0"/>
          </a:p>
          <a:p>
            <a:r>
              <a:rPr lang="en-US" dirty="0" smtClean="0"/>
              <a:t>Event-driven modeling shows how a system responds to external and internal events.</a:t>
            </a:r>
          </a:p>
          <a:p>
            <a:endParaRPr lang="en-US" dirty="0" smtClean="0"/>
          </a:p>
          <a:p>
            <a:r>
              <a:rPr lang="en-US" dirty="0" smtClean="0"/>
              <a:t>It is based on the assumption that a system has a finite number of </a:t>
            </a:r>
            <a:r>
              <a:rPr lang="en-US" b="1" dirty="0" smtClean="0"/>
              <a:t>states </a:t>
            </a:r>
            <a:r>
              <a:rPr lang="en-US" dirty="0" smtClean="0"/>
              <a:t>and that </a:t>
            </a:r>
            <a:r>
              <a:rPr lang="en-US" b="1" dirty="0" smtClean="0"/>
              <a:t>events</a:t>
            </a:r>
            <a:r>
              <a:rPr lang="en-US" dirty="0" smtClean="0"/>
              <a:t> (stimuli) may cause a transition from one state to another.</a:t>
            </a:r>
            <a:endParaRPr lang="en-US" dirty="0"/>
          </a:p>
        </p:txBody>
      </p:sp>
      <p:sp>
        <p:nvSpPr>
          <p:cNvPr id="4" name="Slide Number Placeholder 3"/>
          <p:cNvSpPr>
            <a:spLocks noGrp="1"/>
          </p:cNvSpPr>
          <p:nvPr>
            <p:ph type="sldNum" sz="quarter" idx="12"/>
          </p:nvPr>
        </p:nvSpPr>
        <p:spPr/>
        <p:txBody>
          <a:bodyPr/>
          <a:lstStyle/>
          <a:p>
            <a:pPr>
              <a:defRPr/>
            </a:pPr>
            <a:fld id="{964AD586-7C25-0244-A129-E014CC0A164A}" type="slidenum">
              <a:rPr lang="en-US" smtClean="0"/>
              <a:pPr>
                <a:defRPr/>
              </a:pPr>
              <a:t>4</a:t>
            </a:fld>
            <a:endParaRPr lang="en-US"/>
          </a:p>
        </p:txBody>
      </p:sp>
      <p:grpSp>
        <p:nvGrpSpPr>
          <p:cNvPr id="6" name="Group 5"/>
          <p:cNvGrpSpPr/>
          <p:nvPr/>
        </p:nvGrpSpPr>
        <p:grpSpPr>
          <a:xfrm>
            <a:off x="6268711" y="523015"/>
            <a:ext cx="2492392" cy="1474666"/>
            <a:chOff x="5203650" y="328004"/>
            <a:chExt cx="3783987" cy="2238858"/>
          </a:xfrm>
        </p:grpSpPr>
        <p:sp>
          <p:nvSpPr>
            <p:cNvPr id="7" name="Horizontal Scroll 6"/>
            <p:cNvSpPr/>
            <p:nvPr/>
          </p:nvSpPr>
          <p:spPr>
            <a:xfrm>
              <a:off x="6131796" y="638504"/>
              <a:ext cx="2855841" cy="1371602"/>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600" dirty="0" smtClean="0"/>
                <a:t>5.4.2</a:t>
              </a:r>
              <a:endParaRPr lang="en-US" sz="36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sp>
        <p:nvSpPr>
          <p:cNvPr id="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B"/>
          <p:cNvSpPr/>
          <p:nvPr/>
        </p:nvSpPr>
        <p:spPr>
          <a:xfrm>
            <a:off x="12700" y="6718300"/>
            <a:ext cx="25527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12</a:t>
            </a:r>
            <a:endParaRPr lang="en-US" sz="1400" b="1">
              <a:solidFill>
                <a:srgbClr val="FFFFFF"/>
              </a:solidFill>
            </a:endParaRPr>
          </a:p>
        </p:txBody>
      </p:sp>
      <p:sp>
        <p:nvSpPr>
          <p:cNvPr id="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5"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6"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GB" smtClean="0"/>
              <a:t>State machine models</a:t>
            </a:r>
            <a:endParaRPr lang="en-US" smtClean="0"/>
          </a:p>
        </p:txBody>
      </p:sp>
      <p:sp>
        <p:nvSpPr>
          <p:cNvPr id="227331" name="Rectangle 3"/>
          <p:cNvSpPr>
            <a:spLocks noGrp="1" noChangeArrowheads="1"/>
          </p:cNvSpPr>
          <p:nvPr>
            <p:ph sz="quarter" idx="1"/>
          </p:nvPr>
        </p:nvSpPr>
        <p:spPr/>
        <p:txBody>
          <a:bodyPr/>
          <a:lstStyle/>
          <a:p>
            <a:pPr eaLnBrk="1" hangingPunct="1">
              <a:lnSpc>
                <a:spcPct val="90000"/>
              </a:lnSpc>
            </a:pPr>
            <a:r>
              <a:rPr lang="en-GB" dirty="0" smtClean="0"/>
              <a:t>State machine models show system states </a:t>
            </a:r>
          </a:p>
          <a:p>
            <a:pPr lvl="1" eaLnBrk="1" hangingPunct="1">
              <a:lnSpc>
                <a:spcPct val="90000"/>
              </a:lnSpc>
            </a:pPr>
            <a:r>
              <a:rPr lang="en-GB" dirty="0" smtClean="0"/>
              <a:t>as nodes and events as arcs between these nodes. </a:t>
            </a:r>
          </a:p>
          <a:p>
            <a:pPr lvl="1" eaLnBrk="1" hangingPunct="1">
              <a:lnSpc>
                <a:spcPct val="90000"/>
              </a:lnSpc>
            </a:pPr>
            <a:r>
              <a:rPr lang="en-GB" dirty="0" smtClean="0"/>
              <a:t>When an event occurs, the system moves from one state to another.</a:t>
            </a:r>
          </a:p>
          <a:p>
            <a:pPr eaLnBrk="1" hangingPunct="1">
              <a:lnSpc>
                <a:spcPct val="90000"/>
              </a:lnSpc>
            </a:pPr>
            <a:endParaRPr lang="en-GB" dirty="0" smtClean="0"/>
          </a:p>
          <a:p>
            <a:pPr eaLnBrk="1" hangingPunct="1">
              <a:lnSpc>
                <a:spcPct val="90000"/>
              </a:lnSpc>
            </a:pPr>
            <a:endParaRPr lang="en-GB" dirty="0" smtClean="0"/>
          </a:p>
          <a:p>
            <a:pPr eaLnBrk="1" hangingPunct="1">
              <a:lnSpc>
                <a:spcPct val="90000"/>
              </a:lnSpc>
            </a:pPr>
            <a:r>
              <a:rPr lang="en-GB" dirty="0" err="1" smtClean="0"/>
              <a:t>Statecharts</a:t>
            </a:r>
            <a:r>
              <a:rPr lang="en-GB" dirty="0" smtClean="0"/>
              <a:t> are an integral part of the UML and are used to represent state machine models.</a:t>
            </a:r>
          </a:p>
          <a:p>
            <a:pPr eaLnBrk="1" hangingPunct="1">
              <a:lnSpc>
                <a:spcPct val="90000"/>
              </a:lnSpc>
            </a:pPr>
            <a:endParaRPr lang="en-GB" dirty="0" smtClean="0"/>
          </a:p>
          <a:p>
            <a:pPr eaLnBrk="1" hangingPunct="1">
              <a:lnSpc>
                <a:spcPct val="90000"/>
              </a:lnSpc>
            </a:pPr>
            <a:r>
              <a:rPr lang="en-GB" dirty="0" smtClean="0"/>
              <a:t>Different names: state machine, state diagram, state chart</a:t>
            </a:r>
            <a:endParaRPr lang="en-US" dirty="0" smtClean="0"/>
          </a:p>
        </p:txBody>
      </p:sp>
      <p:sp>
        <p:nvSpPr>
          <p:cNvPr id="20482" name="Slide Number Placeholder 5"/>
          <p:cNvSpPr>
            <a:spLocks noGrp="1"/>
          </p:cNvSpPr>
          <p:nvPr>
            <p:ph type="sldNum" sz="quarter" idx="12"/>
          </p:nvPr>
        </p:nvSpPr>
        <p:spPr>
          <a:noFill/>
        </p:spPr>
        <p:txBody>
          <a:bodyPr/>
          <a:lstStyle/>
          <a:p>
            <a:fld id="{104007BE-282B-4E7F-980E-F7DBAA359331}" type="slidenum">
              <a:rPr lang="ar-SA"/>
              <a:pPr/>
              <a:t>5</a:t>
            </a:fld>
            <a:endParaRPr lang="en-US"/>
          </a:p>
        </p:txBody>
      </p:sp>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32004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12</a:t>
            </a:r>
            <a:endParaRPr lang="en-US" sz="1400" b="1">
              <a:solidFill>
                <a:srgbClr val="FFFFFF"/>
              </a:solidFill>
            </a:endParaRPr>
          </a:p>
        </p:txBody>
      </p:sp>
      <p:sp>
        <p:nvSpPr>
          <p:cNvPr id="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9"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0"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27331">
                                            <p:txEl>
                                              <p:pRg st="5" end="5"/>
                                            </p:txEl>
                                          </p:spTgt>
                                        </p:tgtEl>
                                        <p:attrNameLst>
                                          <p:attrName>style.visibility</p:attrName>
                                        </p:attrNameLst>
                                      </p:cBhvr>
                                      <p:to>
                                        <p:strVal val="visible"/>
                                      </p:to>
                                    </p:set>
                                    <p:animEffect transition="in" filter="blinds(horizontal)">
                                      <p:cBhvr>
                                        <p:cTn id="7" dur="500"/>
                                        <p:tgtEl>
                                          <p:spTgt spid="227331">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27331">
                                            <p:txEl>
                                              <p:pRg st="7" end="7"/>
                                            </p:txEl>
                                          </p:spTgt>
                                        </p:tgtEl>
                                        <p:attrNameLst>
                                          <p:attrName>style.visibility</p:attrName>
                                        </p:attrNameLst>
                                      </p:cBhvr>
                                      <p:to>
                                        <p:strVal val="visible"/>
                                      </p:to>
                                    </p:set>
                                    <p:animEffect transition="in" filter="blinds(horizontal)">
                                      <p:cBhvr>
                                        <p:cTn id="12" dur="500"/>
                                        <p:tgtEl>
                                          <p:spTgt spid="22733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p:cNvSpPr>
            <a:spLocks noGrp="1"/>
          </p:cNvSpPr>
          <p:nvPr>
            <p:ph type="title"/>
          </p:nvPr>
        </p:nvSpPr>
        <p:spPr/>
        <p:txBody>
          <a:bodyPr/>
          <a:lstStyle/>
          <a:p>
            <a:r>
              <a:rPr lang="en-US" dirty="0" smtClean="0"/>
              <a:t>State diagram of a microwave oven</a:t>
            </a:r>
          </a:p>
        </p:txBody>
      </p:sp>
      <p:sp>
        <p:nvSpPr>
          <p:cNvPr id="5" name="Slide Number Placeholder 4"/>
          <p:cNvSpPr>
            <a:spLocks noGrp="1"/>
          </p:cNvSpPr>
          <p:nvPr>
            <p:ph type="sldNum" sz="quarter" idx="4294967295"/>
          </p:nvPr>
        </p:nvSpPr>
        <p:spPr>
          <a:xfrm>
            <a:off x="7162800" y="6492875"/>
            <a:ext cx="1981200" cy="365125"/>
          </a:xfrm>
        </p:spPr>
        <p:txBody>
          <a:bodyPr/>
          <a:lstStyle/>
          <a:p>
            <a:pPr>
              <a:defRPr/>
            </a:pPr>
            <a:fld id="{964AD586-7C25-0244-A129-E014CC0A164A}" type="slidenum">
              <a:rPr lang="en-US" smtClean="0"/>
              <a:pPr>
                <a:defRPr/>
              </a:pPr>
              <a:t>6</a:t>
            </a:fld>
            <a:endParaRPr lang="en-US"/>
          </a:p>
        </p:txBody>
      </p:sp>
      <p:pic>
        <p:nvPicPr>
          <p:cNvPr id="4" name="Picture 3" descr="5.16 MWOvenStateDiag.eps"/>
          <p:cNvPicPr>
            <a:picLocks noChangeAspect="1"/>
          </p:cNvPicPr>
          <p:nvPr/>
        </p:nvPicPr>
        <p:blipFill>
          <a:blip r:embed="rId2">
            <a:duotone>
              <a:prstClr val="black"/>
              <a:schemeClr val="tx2">
                <a:tint val="45000"/>
                <a:satMod val="400000"/>
              </a:schemeClr>
            </a:duotone>
          </a:blip>
          <a:stretch>
            <a:fillRect/>
          </a:stretch>
        </p:blipFill>
        <p:spPr>
          <a:xfrm>
            <a:off x="261393" y="914400"/>
            <a:ext cx="8839200" cy="5370157"/>
          </a:xfrm>
          <a:prstGeom prst="rect">
            <a:avLst/>
          </a:prstGeom>
        </p:spPr>
      </p:pic>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B"/>
          <p:cNvSpPr/>
          <p:nvPr/>
        </p:nvSpPr>
        <p:spPr>
          <a:xfrm>
            <a:off x="12700" y="6718300"/>
            <a:ext cx="38481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sz="2800" dirty="0" smtClean="0"/>
              <a:t>States and stimuli for the microwave oven (a)</a:t>
            </a:r>
          </a:p>
        </p:txBody>
      </p:sp>
      <p:sp>
        <p:nvSpPr>
          <p:cNvPr id="4" name="Slide Number Placeholder 3"/>
          <p:cNvSpPr>
            <a:spLocks noGrp="1"/>
          </p:cNvSpPr>
          <p:nvPr>
            <p:ph type="sldNum" sz="quarter" idx="4294967295"/>
          </p:nvPr>
        </p:nvSpPr>
        <p:spPr>
          <a:xfrm>
            <a:off x="7162800" y="6492875"/>
            <a:ext cx="1981200" cy="365125"/>
          </a:xfrm>
        </p:spPr>
        <p:txBody>
          <a:bodyPr/>
          <a:lstStyle/>
          <a:p>
            <a:pPr>
              <a:defRPr/>
            </a:pPr>
            <a:fld id="{964AD586-7C25-0244-A129-E014CC0A164A}" type="slidenum">
              <a:rPr lang="en-US" smtClean="0"/>
              <a:pPr>
                <a:defRPr/>
              </a:pPr>
              <a:t>7</a:t>
            </a:fld>
            <a:endParaRPr lang="en-US"/>
          </a:p>
        </p:txBody>
      </p:sp>
      <p:graphicFrame>
        <p:nvGraphicFramePr>
          <p:cNvPr id="3" name="Table 2"/>
          <p:cNvGraphicFramePr>
            <a:graphicFrameLocks noGrp="1"/>
          </p:cNvGraphicFramePr>
          <p:nvPr/>
        </p:nvGraphicFramePr>
        <p:xfrm>
          <a:off x="431800" y="1727200"/>
          <a:ext cx="8089900" cy="4345305"/>
        </p:xfrm>
        <a:graphic>
          <a:graphicData uri="http://schemas.openxmlformats.org/drawingml/2006/table">
            <a:tbl>
              <a:tblPr/>
              <a:tblGrid>
                <a:gridCol w="1816100"/>
                <a:gridCol w="6273800"/>
              </a:tblGrid>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charset="0"/>
                          <a:ea typeface="Times New Roman" charset="0"/>
                        </a:rPr>
                        <a:t>State</a:t>
                      </a:r>
                      <a:endParaRPr kumimoji="0" lang="en-GB" sz="1600" b="1" i="0" u="none" strike="noStrike" cap="none" normalizeH="0" baseline="0" dirty="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smtClean="0">
                          <a:ln>
                            <a:noFill/>
                          </a:ln>
                          <a:solidFill>
                            <a:srgbClr val="000000"/>
                          </a:solidFill>
                          <a:effectLst/>
                          <a:latin typeface="Arial" charset="0"/>
                          <a:ea typeface="Times New Roman" charset="0"/>
                        </a:rPr>
                        <a:t>Description</a:t>
                      </a:r>
                      <a:endParaRPr kumimoji="0" lang="en-GB" sz="1600" b="1" i="0" u="none" strike="noStrike" cap="none" normalizeH="0" baseline="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charset="0"/>
                          <a:ea typeface="Times New Roman" charset="0"/>
                        </a:rPr>
                        <a:t>Waiting</a:t>
                      </a:r>
                      <a:endParaRPr kumimoji="0" lang="en-GB" sz="1600" b="0" i="0" u="none" strike="noStrike" cap="none" normalizeH="0" baseline="0" dirty="0">
                        <a:ln>
                          <a:noFill/>
                        </a:ln>
                        <a:solidFill>
                          <a:srgbClr val="000000"/>
                        </a:solidFill>
                        <a:effectLst/>
                        <a:latin typeface="Arial" charset="0"/>
                        <a:ea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is waiting for input. The display shows the current time.</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Half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oven power is set to 300 watts. The display shows ‘Half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Full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power is set to 600 watts. The display shows ‘Full power’.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Set time</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cooking time is set to the user’s input value. The display shows the cooking time selected and is updated as the time is set.</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Disabled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Oven operation is disabled for safety. Interior oven light is on. Display shows ‘Not ready’.</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Enabled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Oven operation is enabled. Interior oven light is off. Display shows ‘Ready to cook’.</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714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Operation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Oven in operation. Interior oven light is on. Display shows the timer countdown. On completion of cooking, the buzzer is sounded for five seconds. Oven light is on. Display shows ‘Cooking complete’ while buzzer is sounding</a:t>
                      </a:r>
                      <a:r>
                        <a:rPr kumimoji="0" lang="en-GB" sz="1600" b="0" i="0" u="none" strike="noStrike" cap="none" normalizeH="0" baseline="0" dirty="0" smtClean="0">
                          <a:ln>
                            <a:noFill/>
                          </a:ln>
                          <a:solidFill>
                            <a:srgbClr val="000000"/>
                          </a:solidFill>
                          <a:effectLst/>
                          <a:latin typeface="Arial" charset="0"/>
                          <a:ea typeface="Times New Roman" charset="0"/>
                        </a:rPr>
                        <a:t>.</a:t>
                      </a:r>
                      <a:endParaRPr kumimoji="0" lang="en-GB" sz="1600" b="0" i="0" u="none" strike="noStrike" cap="none" normalizeH="0" baseline="0" dirty="0">
                        <a:ln>
                          <a:noFill/>
                        </a:ln>
                        <a:solidFill>
                          <a:srgbClr val="000000"/>
                        </a:solidFill>
                        <a:effectLst/>
                        <a:latin typeface="Arial" charset="0"/>
                        <a:ea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bl>
          </a:graphicData>
        </a:graphic>
      </p:graphicFrame>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B"/>
          <p:cNvSpPr/>
          <p:nvPr/>
        </p:nvSpPr>
        <p:spPr>
          <a:xfrm>
            <a:off x="12700" y="6718300"/>
            <a:ext cx="44958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r>
              <a:rPr lang="en-US" sz="2800" dirty="0" smtClean="0"/>
              <a:t>States and stimuli for the microwave oven (</a:t>
            </a:r>
            <a:r>
              <a:rPr lang="en-US" sz="2800" dirty="0" err="1" smtClean="0"/>
              <a:t>b</a:t>
            </a:r>
            <a:r>
              <a:rPr lang="en-US" sz="2800" dirty="0" smtClean="0"/>
              <a:t>)</a:t>
            </a:r>
          </a:p>
        </p:txBody>
      </p:sp>
      <p:sp>
        <p:nvSpPr>
          <p:cNvPr id="6" name="Content Placeholder 5"/>
          <p:cNvSpPr>
            <a:spLocks noGrp="1"/>
          </p:cNvSpPr>
          <p:nvPr>
            <p:ph sz="quarter" idx="1"/>
          </p:nvPr>
        </p:nvSpPr>
        <p:spPr/>
        <p:txBody>
          <a:bodyPr/>
          <a:lstStyle/>
          <a:p>
            <a:endParaRPr lang="en-US"/>
          </a:p>
        </p:txBody>
      </p:sp>
      <p:sp>
        <p:nvSpPr>
          <p:cNvPr id="4" name="Slide Number Placeholder 3"/>
          <p:cNvSpPr>
            <a:spLocks noGrp="1"/>
          </p:cNvSpPr>
          <p:nvPr>
            <p:ph type="sldNum" sz="quarter" idx="12"/>
          </p:nvPr>
        </p:nvSpPr>
        <p:spPr/>
        <p:txBody>
          <a:bodyPr/>
          <a:lstStyle/>
          <a:p>
            <a:pPr>
              <a:defRPr/>
            </a:pPr>
            <a:fld id="{964AD586-7C25-0244-A129-E014CC0A164A}" type="slidenum">
              <a:rPr lang="en-US" smtClean="0"/>
              <a:pPr>
                <a:defRPr/>
              </a:pPr>
              <a:t>8</a:t>
            </a:fld>
            <a:endParaRPr lang="en-US"/>
          </a:p>
        </p:txBody>
      </p:sp>
      <p:graphicFrame>
        <p:nvGraphicFramePr>
          <p:cNvPr id="3" name="Table 2"/>
          <p:cNvGraphicFramePr>
            <a:graphicFrameLocks noGrp="1"/>
          </p:cNvGraphicFramePr>
          <p:nvPr/>
        </p:nvGraphicFramePr>
        <p:xfrm>
          <a:off x="1419482" y="1841500"/>
          <a:ext cx="6330950" cy="3760470"/>
        </p:xfrm>
        <a:graphic>
          <a:graphicData uri="http://schemas.openxmlformats.org/drawingml/2006/table">
            <a:tbl>
              <a:tblPr/>
              <a:tblGrid>
                <a:gridCol w="1841500"/>
                <a:gridCol w="4489450"/>
              </a:tblGrid>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charset="0"/>
                          <a:ea typeface="Times New Roman" charset="0"/>
                        </a:rPr>
                        <a:t>Stimulus</a:t>
                      </a:r>
                      <a:endParaRPr kumimoji="0" lang="en-GB" sz="1600" b="1" i="0" u="none" strike="noStrike" cap="none" normalizeH="0" baseline="0" dirty="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1" i="0" u="none" strike="noStrike" cap="none" normalizeH="0" baseline="0" dirty="0" smtClean="0">
                          <a:ln>
                            <a:noFill/>
                          </a:ln>
                          <a:solidFill>
                            <a:srgbClr val="000000"/>
                          </a:solidFill>
                          <a:effectLst/>
                          <a:latin typeface="Arial" charset="0"/>
                          <a:ea typeface="Times New Roman" charset="0"/>
                        </a:rPr>
                        <a:t>Description</a:t>
                      </a:r>
                      <a:endParaRPr kumimoji="0" lang="en-GB" sz="1600" b="1" i="0" u="none" strike="noStrike" cap="none" normalizeH="0" baseline="0" dirty="0">
                        <a:ln>
                          <a:noFill/>
                        </a:ln>
                        <a:solidFill>
                          <a:srgbClr val="000000"/>
                        </a:solidFill>
                        <a:effectLst/>
                        <a:latin typeface="Arial" charset="0"/>
                        <a:ea typeface="Times New Roman" charset="0"/>
                      </a:endParaRPr>
                    </a:p>
                  </a:txBody>
                  <a:tcPr marL="54610" marR="54610" marT="9144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857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smtClean="0">
                          <a:ln>
                            <a:noFill/>
                          </a:ln>
                          <a:solidFill>
                            <a:srgbClr val="000000"/>
                          </a:solidFill>
                          <a:effectLst/>
                          <a:latin typeface="Arial" charset="0"/>
                          <a:ea typeface="Times New Roman" charset="0"/>
                        </a:rPr>
                        <a:t>Half </a:t>
                      </a:r>
                      <a:r>
                        <a:rPr kumimoji="0" lang="en-GB" sz="1600" b="0" i="0" u="none" strike="noStrike" cap="none" normalizeH="0" baseline="0" dirty="0">
                          <a:ln>
                            <a:noFill/>
                          </a:ln>
                          <a:solidFill>
                            <a:srgbClr val="000000"/>
                          </a:solidFill>
                          <a:effectLst/>
                          <a:latin typeface="Arial" charset="0"/>
                          <a:ea typeface="Times New Roman" charset="0"/>
                        </a:rPr>
                        <a:t>power </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user has pressed the half-power button.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Full power </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user has pressed the full-power button.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485775">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Timer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user has pressed one of the timer buttons.</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Number</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user has pressed a numeric key.</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Door open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door switch is not closed.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Door closed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oven door switch is closed.</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Start</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The user has pressed the Start button.</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0D8E8"/>
                    </a:solidFill>
                  </a:tcPr>
                </a:tc>
              </a:tr>
              <a:tr h="393700">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a:ln>
                            <a:noFill/>
                          </a:ln>
                          <a:solidFill>
                            <a:srgbClr val="000000"/>
                          </a:solidFill>
                          <a:effectLst/>
                          <a:latin typeface="Arial" charset="0"/>
                          <a:ea typeface="Times New Roman" charset="0"/>
                        </a:rPr>
                        <a:t>Cancel</a:t>
                      </a: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c>
                  <a:txBody>
                    <a:bodyPr/>
                    <a:lstStyle/>
                    <a:p>
                      <a:pPr marL="0" marR="0" lvl="0" indent="0" algn="just" defTabSz="457200" rtl="0" eaLnBrk="1" fontAlgn="base" latinLnBrk="0" hangingPunct="1">
                        <a:lnSpc>
                          <a:spcPct val="100000"/>
                        </a:lnSpc>
                        <a:spcBef>
                          <a:spcPct val="0"/>
                        </a:spcBef>
                        <a:spcAft>
                          <a:spcPct val="0"/>
                        </a:spcAft>
                        <a:buClrTx/>
                        <a:buSzTx/>
                        <a:buFontTx/>
                        <a:buNone/>
                        <a:tabLst/>
                      </a:pPr>
                      <a:r>
                        <a:rPr kumimoji="0" lang="en-GB" sz="1600" b="0" i="0" u="none" strike="noStrike" cap="none" normalizeH="0" baseline="0" dirty="0">
                          <a:ln>
                            <a:noFill/>
                          </a:ln>
                          <a:solidFill>
                            <a:srgbClr val="000000"/>
                          </a:solidFill>
                          <a:effectLst/>
                          <a:latin typeface="Arial" charset="0"/>
                          <a:ea typeface="Times New Roman" charset="0"/>
                        </a:rPr>
                        <a:t>The user has pressed the Cancel button</a:t>
                      </a:r>
                      <a:r>
                        <a:rPr kumimoji="0" lang="en-GB" sz="1600" b="0" i="0" u="none" strike="noStrike" cap="none" normalizeH="0" baseline="0" dirty="0" smtClean="0">
                          <a:ln>
                            <a:noFill/>
                          </a:ln>
                          <a:solidFill>
                            <a:srgbClr val="000000"/>
                          </a:solidFill>
                          <a:effectLst/>
                          <a:latin typeface="Arial" charset="0"/>
                          <a:ea typeface="Times New Roman" charset="0"/>
                        </a:rPr>
                        <a:t>. </a:t>
                      </a:r>
                      <a:endParaRPr kumimoji="0" lang="en-GB" sz="1600" b="0" i="0" u="none" strike="noStrike" cap="none" normalizeH="0" baseline="0" dirty="0">
                        <a:ln>
                          <a:noFill/>
                        </a:ln>
                        <a:solidFill>
                          <a:srgbClr val="000000"/>
                        </a:solidFill>
                        <a:effectLst/>
                        <a:latin typeface="Arial" charset="0"/>
                        <a:ea typeface="Times New Roman" charset="0"/>
                      </a:endParaRPr>
                    </a:p>
                  </a:txBody>
                  <a:tcPr marL="54610" marR="54610" marT="0" marB="9144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9EDF4"/>
                    </a:solidFill>
                  </a:tcPr>
                </a:tc>
              </a:tr>
            </a:tbl>
          </a:graphicData>
        </a:graphic>
      </p:graphicFrame>
      <p:sp>
        <p:nvSpPr>
          <p:cNvPr id="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B"/>
          <p:cNvSpPr/>
          <p:nvPr/>
        </p:nvSpPr>
        <p:spPr>
          <a:xfrm>
            <a:off x="12700" y="6718300"/>
            <a:ext cx="51435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Managing complexity in state diagrams</a:t>
            </a:r>
            <a:endParaRPr lang="en-US" dirty="0"/>
          </a:p>
        </p:txBody>
      </p:sp>
      <p:sp>
        <p:nvSpPr>
          <p:cNvPr id="4" name="Content Placeholder 3"/>
          <p:cNvSpPr>
            <a:spLocks noGrp="1"/>
          </p:cNvSpPr>
          <p:nvPr>
            <p:ph sz="quarter" idx="1"/>
          </p:nvPr>
        </p:nvSpPr>
        <p:spPr/>
        <p:txBody>
          <a:bodyPr/>
          <a:lstStyle/>
          <a:p>
            <a:r>
              <a:rPr lang="en-US" dirty="0" smtClean="0"/>
              <a:t>Number of possible states increases rapidly !</a:t>
            </a:r>
          </a:p>
          <a:p>
            <a:endParaRPr lang="en-US" dirty="0" smtClean="0"/>
          </a:p>
          <a:p>
            <a:r>
              <a:rPr lang="en-US" dirty="0" smtClean="0"/>
              <a:t>Large systems need to hide detail in the models</a:t>
            </a:r>
          </a:p>
          <a:p>
            <a:endParaRPr lang="en-US" dirty="0" smtClean="0"/>
          </a:p>
          <a:p>
            <a:r>
              <a:rPr lang="en-US" b="1" dirty="0" err="1" smtClean="0"/>
              <a:t>Superstate</a:t>
            </a:r>
            <a:endParaRPr lang="en-US" b="1" dirty="0"/>
          </a:p>
        </p:txBody>
      </p:sp>
      <p:sp>
        <p:nvSpPr>
          <p:cNvPr id="3" name="Slide Number Placeholder 2"/>
          <p:cNvSpPr>
            <a:spLocks noGrp="1"/>
          </p:cNvSpPr>
          <p:nvPr>
            <p:ph type="sldNum" sz="quarter" idx="12"/>
          </p:nvPr>
        </p:nvSpPr>
        <p:spPr/>
        <p:txBody>
          <a:bodyPr/>
          <a:lstStyle/>
          <a:p>
            <a:fld id="{C3A21BA2-8B7B-4B8A-BEFB-901CD3BC803F}" type="slidenum">
              <a:rPr lang="en-US" smtClean="0"/>
              <a:pPr/>
              <a:t>9</a:t>
            </a:fld>
            <a:endParaRPr lang="en-US"/>
          </a:p>
        </p:txBody>
      </p:sp>
      <p:sp>
        <p:nvSpPr>
          <p:cNvPr id="5"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B"/>
          <p:cNvSpPr/>
          <p:nvPr/>
        </p:nvSpPr>
        <p:spPr>
          <a:xfrm>
            <a:off x="12700" y="6718300"/>
            <a:ext cx="5791200" cy="127000"/>
          </a:xfrm>
          <a:prstGeom prst="rect">
            <a:avLst/>
          </a:prstGeom>
          <a:gradFill flip="none" rotWithShape="1">
            <a:gsLst>
              <a:gs pos="0">
                <a:srgbClr val="000000"/>
              </a:gs>
              <a:gs pos="100000">
                <a:srgbClr val="000000">
                  <a:tint val="0"/>
                </a:srgbClr>
              </a:gs>
              <a:gs pos="0">
                <a:srgbClr val="FFFFFF"/>
              </a:gs>
              <a:gs pos="65000">
                <a:srgbClr val="000000"/>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12</a:t>
            </a:r>
            <a:endParaRPr lang="en-US" sz="1400" b="1">
              <a:solidFill>
                <a:srgbClr val="FFFFFF"/>
              </a:solidFill>
            </a:endParaRPr>
          </a:p>
        </p:txBody>
      </p:sp>
      <p:sp>
        <p:nvSpPr>
          <p:cNvPr id="1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ection2"/>
          <p:cNvSpPr/>
          <p:nvPr/>
        </p:nvSpPr>
        <p:spPr>
          <a:xfrm>
            <a:off x="-1"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Introduction</a:t>
            </a:r>
            <a:endParaRPr lang="en-US" sz="1200">
              <a:solidFill>
                <a:srgbClr val="FFFFFF"/>
              </a:solidFill>
            </a:endParaRPr>
          </a:p>
        </p:txBody>
      </p:sp>
      <p:sp>
        <p:nvSpPr>
          <p:cNvPr id="12" name="section3"/>
          <p:cNvSpPr/>
          <p:nvPr/>
        </p:nvSpPr>
        <p:spPr>
          <a:xfrm>
            <a:off x="1270000" y="0"/>
            <a:ext cx="1588891"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Data-driven modeling</a:t>
            </a:r>
            <a:endParaRPr lang="en-US" sz="1200">
              <a:solidFill>
                <a:srgbClr val="FFFFFF"/>
              </a:solidFill>
            </a:endParaRPr>
          </a:p>
        </p:txBody>
      </p:sp>
      <p:sp>
        <p:nvSpPr>
          <p:cNvPr id="13" name="section4"/>
          <p:cNvSpPr/>
          <p:nvPr/>
        </p:nvSpPr>
        <p:spPr>
          <a:xfrm>
            <a:off x="2857500" y="0"/>
            <a:ext cx="186018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Event-driven modeling</a:t>
            </a:r>
            <a:endParaRPr lang="en-US" sz="1400" u="sng">
              <a:solidFill>
                <a:srgbClr val="17375E"/>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205 2011-09-26 (with Tabs)">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2011-09-26 (with Tabs)</Template>
  <TotalTime>2254</TotalTime>
  <Words>757</Words>
  <Application>Microsoft Office PowerPoint</Application>
  <PresentationFormat>On-screen Show (4:3)</PresentationFormat>
  <Paragraphs>149</Paragraphs>
  <Slides>12</Slides>
  <Notes>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SWE205 2011-09-26 (with Tabs)</vt:lpstr>
      <vt:lpstr>Lecture – 16 System Modeling&gt; Behavioral Models </vt:lpstr>
      <vt:lpstr>Behavioral models</vt:lpstr>
      <vt:lpstr>Data-driven modeling</vt:lpstr>
      <vt:lpstr>Event-driven modeling</vt:lpstr>
      <vt:lpstr>State machine models</vt:lpstr>
      <vt:lpstr>State diagram of a microwave oven</vt:lpstr>
      <vt:lpstr>States and stimuli for the microwave oven (a)</vt:lpstr>
      <vt:lpstr>States and stimuli for the microwave oven (b)</vt:lpstr>
      <vt:lpstr>Managing complexity in state diagrams</vt:lpstr>
      <vt:lpstr>Superstate - microwave oven operation</vt:lpstr>
      <vt:lpstr>Superstate - microwave oven operation</vt:lpstr>
      <vt:lpstr>Key Points</vt:lpstr>
    </vt:vector>
  </TitlesOfParts>
  <Company>khalidm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smahmood</cp:lastModifiedBy>
  <cp:revision>407</cp:revision>
  <dcterms:created xsi:type="dcterms:W3CDTF">2008-10-05T15:17:56Z</dcterms:created>
  <dcterms:modified xsi:type="dcterms:W3CDTF">2012-11-14T12:41:33Z</dcterms:modified>
</cp:coreProperties>
</file>